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Bree Serif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reeSerif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7b240b48c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7b240b48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97b240b48c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c1106598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ac1106598b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c1106598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ac1106598b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c1106598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ac1106598b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41" name="Google Shape;241;p25:notes"/>
          <p:cNvSpPr/>
          <p:nvPr>
            <p:ph idx="2" type="sldImg"/>
          </p:nvPr>
        </p:nvSpPr>
        <p:spPr>
          <a:xfrm>
            <a:off x="1003786" y="695134"/>
            <a:ext cx="4848989" cy="342815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2" name="Google Shape;242;p25:notes"/>
          <p:cNvSpPr txBox="1"/>
          <p:nvPr/>
        </p:nvSpPr>
        <p:spPr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50" spcFirstLastPara="1" rIns="80150" wrap="square" tIns="40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c1106598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ac1106598b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7b240b48c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7b240b4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97b240b48c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7b240b48c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7b240b48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97b240b48c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7dd314b4b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7dd314b4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97dd314b4b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95325"/>
            <a:ext cx="4570413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/>
        </p:nvSpPr>
        <p:spPr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50" spcFirstLastPara="1" rIns="80150" wrap="square" tIns="40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b240b48c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7b240b48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97b240b48c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c1106598b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c1106598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ac1106598b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7b240b48c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7b240b4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97b240b48c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6480" y="273629"/>
            <a:ext cx="8218080" cy="1134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6480" y="6247376"/>
            <a:ext cx="2119680" cy="462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7680" y="6247376"/>
            <a:ext cx="2888640" cy="462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6320" y="6247376"/>
            <a:ext cx="2119680" cy="462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hyperlink" Target="https://www.google.com/maps/d/u/0/edit?mid=1Sn0aLfEFnn8T_VJiqeyQMnov_4es4K-7&amp;ll=-30.94262028872278%2C-61.574046598942246&amp;z=14" TargetMode="External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33121" y="64808"/>
            <a:ext cx="8843040" cy="6719745"/>
            <a:chOff x="23" y="45"/>
            <a:chExt cx="6141" cy="4666"/>
          </a:xfrm>
        </p:grpSpPr>
        <p:pic>
          <p:nvPicPr>
            <p:cNvPr id="94" name="Google Shape;94;p14"/>
            <p:cNvPicPr preferRelativeResize="0"/>
            <p:nvPr/>
          </p:nvPicPr>
          <p:blipFill rotWithShape="1">
            <a:blip r:embed="rId3">
              <a:alphaModFix/>
            </a:blip>
            <a:srcRect b="12538" l="15363" r="24643" t="16944"/>
            <a:stretch/>
          </p:blipFill>
          <p:spPr>
            <a:xfrm>
              <a:off x="23" y="45"/>
              <a:ext cx="6141" cy="4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4"/>
            <p:cNvSpPr/>
            <p:nvPr/>
          </p:nvSpPr>
          <p:spPr>
            <a:xfrm>
              <a:off x="1323" y="888"/>
              <a:ext cx="4213" cy="3823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58146" l="33688" r="53002" t="22725"/>
          <a:stretch/>
        </p:blipFill>
        <p:spPr>
          <a:xfrm>
            <a:off x="2915816" y="1278855"/>
            <a:ext cx="3537668" cy="28584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 rot="5280000">
            <a:off x="4888941" y="3628229"/>
            <a:ext cx="195861" cy="195840"/>
          </a:xfrm>
          <a:prstGeom prst="ellipse">
            <a:avLst/>
          </a:prstGeom>
          <a:solidFill>
            <a:srgbClr val="579D1C"/>
          </a:solidFill>
          <a:ln cap="flat" cmpd="sng" w="381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 rot="5280000">
            <a:off x="4562061" y="3638310"/>
            <a:ext cx="195861" cy="195840"/>
          </a:xfrm>
          <a:prstGeom prst="ellipse">
            <a:avLst/>
          </a:prstGeom>
          <a:solidFill>
            <a:srgbClr val="579D1C"/>
          </a:solidFill>
          <a:ln cap="flat" cmpd="sng" w="381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 rot="5280000">
            <a:off x="4235181" y="3648392"/>
            <a:ext cx="195861" cy="195840"/>
          </a:xfrm>
          <a:prstGeom prst="ellipse">
            <a:avLst/>
          </a:prstGeom>
          <a:solidFill>
            <a:srgbClr val="579D1C"/>
          </a:solidFill>
          <a:ln cap="flat" cmpd="sng" w="381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95536" y="4869160"/>
            <a:ext cx="8480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5</a:t>
            </a:r>
            <a:r>
              <a:rPr b="1" lang="es-ES" sz="3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º INFORME DE SINIESTRALIDAD VIAL:</a:t>
            </a:r>
            <a:endParaRPr b="1" sz="3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Correspondientes a los meses Marzo a Diciembre del año 2019</a:t>
            </a:r>
            <a:endParaRPr b="1" sz="2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PRESENTADO Y DESARROLLADO POR:</a:t>
            </a:r>
            <a:endParaRPr b="1" sz="2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84" name="Google Shape;184;p23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3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3"/>
          <p:cNvSpPr txBox="1"/>
          <p:nvPr/>
        </p:nvSpPr>
        <p:spPr>
          <a:xfrm>
            <a:off x="2043000" y="798550"/>
            <a:ext cx="50580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COMPARACIÓN DE SEGMENTOS 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ETARIOS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3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50" y="1806991"/>
            <a:ext cx="857250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159550" y="3572125"/>
            <a:ext cx="22803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Se informa la 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edad de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186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participantes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4"/>
          <p:cNvGrpSpPr/>
          <p:nvPr/>
        </p:nvGrpSpPr>
        <p:grpSpPr>
          <a:xfrm>
            <a:off x="33121" y="64808"/>
            <a:ext cx="8843040" cy="6719745"/>
            <a:chOff x="23" y="45"/>
            <a:chExt cx="6141" cy="4666"/>
          </a:xfrm>
        </p:grpSpPr>
        <p:pic>
          <p:nvPicPr>
            <p:cNvPr id="194" name="Google Shape;194;p24"/>
            <p:cNvPicPr preferRelativeResize="0"/>
            <p:nvPr/>
          </p:nvPicPr>
          <p:blipFill rotWithShape="1">
            <a:blip r:embed="rId3">
              <a:alphaModFix/>
            </a:blip>
            <a:srcRect b="12538" l="15363" r="24643" t="16944"/>
            <a:stretch/>
          </p:blipFill>
          <p:spPr>
            <a:xfrm>
              <a:off x="23" y="45"/>
              <a:ext cx="6141" cy="4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4"/>
            <p:cNvSpPr/>
            <p:nvPr/>
          </p:nvSpPr>
          <p:spPr>
            <a:xfrm>
              <a:off x="1323" y="888"/>
              <a:ext cx="4213" cy="3823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24"/>
          <p:cNvSpPr txBox="1"/>
          <p:nvPr/>
        </p:nvSpPr>
        <p:spPr>
          <a:xfrm>
            <a:off x="2784682" y="1372126"/>
            <a:ext cx="5187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197" name="Google Shape;197;p24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9926" y="1942724"/>
            <a:ext cx="5827450" cy="35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5000" y="3216575"/>
            <a:ext cx="5657850" cy="348615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9" name="Google Shape;199;p24"/>
          <p:cNvSpPr txBox="1"/>
          <p:nvPr/>
        </p:nvSpPr>
        <p:spPr>
          <a:xfrm>
            <a:off x="4351475" y="5248900"/>
            <a:ext cx="1257600" cy="7881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Bree Serif"/>
                <a:ea typeface="Bree Serif"/>
                <a:cs typeface="Bree Serif"/>
                <a:sym typeface="Bree Serif"/>
              </a:rPr>
              <a:t>NO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Bree Serif"/>
                <a:ea typeface="Bree Serif"/>
                <a:cs typeface="Bree Serif"/>
                <a:sym typeface="Bree Serif"/>
              </a:rPr>
              <a:t>INFORMA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8509875" y="4930300"/>
            <a:ext cx="634200" cy="369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Bree Serif"/>
                <a:ea typeface="Bree Serif"/>
                <a:cs typeface="Bree Serif"/>
                <a:sym typeface="Bree Serif"/>
              </a:rPr>
              <a:t>SI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4787450" y="2415150"/>
            <a:ext cx="3018300" cy="469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Bree Serif"/>
                <a:ea typeface="Bree Serif"/>
                <a:cs typeface="Bree Serif"/>
                <a:sym typeface="Bree Serif"/>
              </a:rPr>
              <a:t>LLUVIA, </a:t>
            </a:r>
            <a:r>
              <a:rPr lang="es-ES" sz="1600">
                <a:latin typeface="Bree Serif"/>
                <a:ea typeface="Bree Serif"/>
                <a:cs typeface="Bree Serif"/>
                <a:sym typeface="Bree Serif"/>
              </a:rPr>
              <a:t>LLOVIZNA</a:t>
            </a:r>
            <a:r>
              <a:rPr lang="es-ES" sz="1600">
                <a:latin typeface="Bree Serif"/>
                <a:ea typeface="Bree Serif"/>
                <a:cs typeface="Bree Serif"/>
                <a:sym typeface="Bree Serif"/>
              </a:rPr>
              <a:t> O NEBLINA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-41650" y="4745850"/>
            <a:ext cx="1106700" cy="788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SECO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Bree Serif"/>
                <a:ea typeface="Bree Serif"/>
                <a:cs typeface="Bree Serif"/>
                <a:sym typeface="Bree Serif"/>
              </a:rPr>
              <a:t>BUENO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2043000" y="798550"/>
            <a:ext cx="53100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COMPARACIÓN 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SEGÚN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CONDICIÓN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 METEOROLÓGICA 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5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209" name="Google Shape;209;p25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25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5"/>
          <p:cNvSpPr txBox="1"/>
          <p:nvPr/>
        </p:nvSpPr>
        <p:spPr>
          <a:xfrm>
            <a:off x="2784682" y="1372126"/>
            <a:ext cx="518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2160375" y="1033300"/>
            <a:ext cx="53100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UBICACIONES ESPECIALES 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ALGUNOS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 REPORTES</a:t>
            </a: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25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25" y="2079800"/>
            <a:ext cx="3859501" cy="238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09325"/>
            <a:ext cx="4762353" cy="278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7426" y="1868573"/>
            <a:ext cx="5954973" cy="368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6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221" name="Google Shape;221;p26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6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26"/>
          <p:cNvSpPr txBox="1"/>
          <p:nvPr/>
        </p:nvSpPr>
        <p:spPr>
          <a:xfrm>
            <a:off x="2784682" y="1372126"/>
            <a:ext cx="518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224" name="Google Shape;224;p26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69" y="2221981"/>
            <a:ext cx="7986713" cy="492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4275" y="1233750"/>
            <a:ext cx="4930499" cy="304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6850" y="1233741"/>
            <a:ext cx="1245350" cy="11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7"/>
          <p:cNvGrpSpPr/>
          <p:nvPr/>
        </p:nvGrpSpPr>
        <p:grpSpPr>
          <a:xfrm>
            <a:off x="66671" y="80483"/>
            <a:ext cx="8842752" cy="6847335"/>
            <a:chOff x="23" y="45"/>
            <a:chExt cx="6141" cy="4755"/>
          </a:xfrm>
        </p:grpSpPr>
        <p:pic>
          <p:nvPicPr>
            <p:cNvPr id="232" name="Google Shape;232;p27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7"/>
            <p:cNvSpPr/>
            <p:nvPr/>
          </p:nvSpPr>
          <p:spPr>
            <a:xfrm>
              <a:off x="1330" y="900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7"/>
          <p:cNvSpPr txBox="1"/>
          <p:nvPr/>
        </p:nvSpPr>
        <p:spPr>
          <a:xfrm>
            <a:off x="2784682" y="1372126"/>
            <a:ext cx="518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3010075" y="667725"/>
            <a:ext cx="37908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latin typeface="Roboto"/>
                <a:ea typeface="Roboto"/>
                <a:cs typeface="Roboto"/>
                <a:sym typeface="Roboto"/>
              </a:rPr>
              <a:t>AVENIDA YRIGOYEN</a:t>
            </a:r>
            <a:endParaRPr b="1"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1695625" y="1372125"/>
            <a:ext cx="69519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Es la vía que mantiene la mayor cantidad de colisiones viales.</a:t>
            </a:r>
            <a:br>
              <a:rPr lang="es-ES" sz="190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Las intersecciones más conflictivas son: con calle Perón, Joaquin V. Gonzalez, con calle Colón y con calle Lavalle. 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Los accidentes se producen en toda su extensión, desde la Plaza Libertad hasta la rotonda con la Ruta Nacional 34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05459"/>
            <a:ext cx="9144000" cy="265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02625"/>
            <a:ext cx="5374324" cy="2083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7121" y="6073118"/>
            <a:ext cx="735840" cy="63366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/>
          <p:nvPr/>
        </p:nvSpPr>
        <p:spPr>
          <a:xfrm>
            <a:off x="5094721" y="2285521"/>
            <a:ext cx="718560" cy="2606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71650" y="19875"/>
            <a:ext cx="8953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28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249" name="Google Shape;249;p28"/>
            <p:cNvPicPr preferRelativeResize="0"/>
            <p:nvPr/>
          </p:nvPicPr>
          <p:blipFill rotWithShape="1">
            <a:blip r:embed="rId4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8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28"/>
          <p:cNvSpPr txBox="1"/>
          <p:nvPr/>
        </p:nvSpPr>
        <p:spPr>
          <a:xfrm>
            <a:off x="3572100" y="572325"/>
            <a:ext cx="32385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latin typeface="Roboto"/>
                <a:ea typeface="Roboto"/>
                <a:cs typeface="Roboto"/>
                <a:sym typeface="Roboto"/>
              </a:rPr>
              <a:t>ZONA CÉNTRICA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1801200" y="1308263"/>
            <a:ext cx="73056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latin typeface="Bree Serif"/>
                <a:ea typeface="Bree Serif"/>
                <a:cs typeface="Bree Serif"/>
                <a:sym typeface="Bree Serif"/>
              </a:rPr>
              <a:t>Desde Dentesano hasta Alem, desde la estación de trenes hasta la de Omnibus hay gran concentración de colisiones </a:t>
            </a:r>
            <a:endParaRPr sz="2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0550" y="2360525"/>
            <a:ext cx="6596250" cy="45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9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259" name="Google Shape;259;p29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9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29"/>
          <p:cNvSpPr txBox="1"/>
          <p:nvPr/>
        </p:nvSpPr>
        <p:spPr>
          <a:xfrm>
            <a:off x="2784682" y="1372126"/>
            <a:ext cx="518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262" name="Google Shape;262;p29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75" y="3053438"/>
            <a:ext cx="85725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 txBox="1"/>
          <p:nvPr/>
        </p:nvSpPr>
        <p:spPr>
          <a:xfrm>
            <a:off x="2238750" y="1409075"/>
            <a:ext cx="66372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Bree Serif"/>
                <a:ea typeface="Bree Serif"/>
                <a:cs typeface="Bree Serif"/>
                <a:sym typeface="Bree Serif"/>
              </a:rPr>
              <a:t>Análisis de vehículos, peatones y animales </a:t>
            </a:r>
            <a:r>
              <a:rPr lang="es-ES" sz="2400">
                <a:latin typeface="Bree Serif"/>
                <a:ea typeface="Bree Serif"/>
                <a:cs typeface="Bree Serif"/>
                <a:sym typeface="Bree Serif"/>
              </a:rPr>
              <a:t>según</a:t>
            </a:r>
            <a:r>
              <a:rPr lang="es-ES" sz="2400">
                <a:latin typeface="Bree Serif"/>
                <a:ea typeface="Bree Serif"/>
                <a:cs typeface="Bree Serif"/>
                <a:sym typeface="Bree Serif"/>
              </a:rPr>
              <a:t> proporción de participación en 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Bree Serif"/>
                <a:ea typeface="Bree Serif"/>
                <a:cs typeface="Bree Serif"/>
                <a:sym typeface="Bree Serif"/>
              </a:rPr>
              <a:t>reportes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0"/>
          <p:cNvGrpSpPr/>
          <p:nvPr/>
        </p:nvGrpSpPr>
        <p:grpSpPr>
          <a:xfrm>
            <a:off x="83546" y="-3343"/>
            <a:ext cx="8842752" cy="6847663"/>
            <a:chOff x="-303" y="33"/>
            <a:chExt cx="6141" cy="4755"/>
          </a:xfrm>
        </p:grpSpPr>
        <p:pic>
          <p:nvPicPr>
            <p:cNvPr id="270" name="Google Shape;270;p30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-303" y="33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30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30"/>
          <p:cNvSpPr txBox="1"/>
          <p:nvPr/>
        </p:nvSpPr>
        <p:spPr>
          <a:xfrm>
            <a:off x="1703400" y="990675"/>
            <a:ext cx="57372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SINIESTRALIDAD VEHICULAR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1765950" y="1881900"/>
            <a:ext cx="73851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4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AUTOMÓVILES     (53,3%) </a:t>
            </a:r>
            <a:endParaRPr b="1" sz="4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5939225" y="2266575"/>
            <a:ext cx="33390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Hubo 503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menciones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en las que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268 veces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se detalla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lugar del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Bree Serif"/>
                <a:ea typeface="Bree Serif"/>
                <a:cs typeface="Bree Serif"/>
                <a:sym typeface="Bree Serif"/>
              </a:rPr>
              <a:t>daño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 rotWithShape="1">
          <a:blip r:embed="rId4">
            <a:alphaModFix/>
          </a:blip>
          <a:srcRect b="5551" l="33334" r="51998" t="65258"/>
          <a:stretch/>
        </p:blipFill>
        <p:spPr>
          <a:xfrm>
            <a:off x="1933363" y="3605375"/>
            <a:ext cx="1428482" cy="23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1765950" y="2897588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45,9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282950" y="4439825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11,3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1660775" y="5982050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24,2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3568288" y="4439825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18,6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1765950" y="2684425"/>
            <a:ext cx="3571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Frontal (123)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0" y="3775163"/>
            <a:ext cx="20637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    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Izquierdo (30)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3361850" y="6258825"/>
            <a:ext cx="1975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Posterior (65</a:t>
            </a: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3563300" y="3840123"/>
            <a:ext cx="35715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Lateral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Derecho (50</a:t>
            </a: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1"/>
          <p:cNvGrpSpPr/>
          <p:nvPr/>
        </p:nvGrpSpPr>
        <p:grpSpPr>
          <a:xfrm>
            <a:off x="-4" y="13683"/>
            <a:ext cx="8842752" cy="6830637"/>
            <a:chOff x="23" y="45"/>
            <a:chExt cx="6141" cy="4743"/>
          </a:xfrm>
        </p:grpSpPr>
        <p:pic>
          <p:nvPicPr>
            <p:cNvPr id="290" name="Google Shape;290;p31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31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31"/>
          <p:cNvSpPr txBox="1"/>
          <p:nvPr/>
        </p:nvSpPr>
        <p:spPr>
          <a:xfrm>
            <a:off x="1774800" y="990650"/>
            <a:ext cx="71010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SINIESTRALIDAD VEHICULAR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2019600" y="1568300"/>
            <a:ext cx="59691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CAMIONETAS    (64%)</a:t>
            </a:r>
            <a:endParaRPr b="1" sz="4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5785150" y="2280650"/>
            <a:ext cx="3225300" cy="27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Hubo 133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menciones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en las que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85 veces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detalla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lugar del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daño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5" name="Google Shape;295;p31"/>
          <p:cNvPicPr preferRelativeResize="0"/>
          <p:nvPr/>
        </p:nvPicPr>
        <p:blipFill rotWithShape="1">
          <a:blip r:embed="rId4">
            <a:alphaModFix/>
          </a:blip>
          <a:srcRect b="65322" l="3040" r="80583" t="2286"/>
          <a:stretch/>
        </p:blipFill>
        <p:spPr>
          <a:xfrm>
            <a:off x="1867825" y="3479363"/>
            <a:ext cx="1594874" cy="265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/>
          <p:nvPr/>
        </p:nvSpPr>
        <p:spPr>
          <a:xfrm>
            <a:off x="1774800" y="2719913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49,4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248125" y="4439825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8,3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1867825" y="5982050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24,7%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3462700" y="4439825"/>
            <a:ext cx="18267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17,6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446900" y="5717750"/>
            <a:ext cx="44289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incluye Jeep, Pick Up y las SUV o Utilitarios</a:t>
            </a:r>
            <a:r>
              <a:rPr b="1" i="1" lang="es-E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i="1"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1774800" y="2421725"/>
            <a:ext cx="3571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Frontal (42)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3462700" y="3841625"/>
            <a:ext cx="23379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Derecho (</a:t>
            </a: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15)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0" y="3775163"/>
            <a:ext cx="20637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    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Izquierdo (7)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44100" y="6169725"/>
            <a:ext cx="1975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Posterior (21)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2"/>
          <p:cNvGrpSpPr/>
          <p:nvPr/>
        </p:nvGrpSpPr>
        <p:grpSpPr>
          <a:xfrm>
            <a:off x="21696" y="13683"/>
            <a:ext cx="8842752" cy="6830637"/>
            <a:chOff x="23" y="45"/>
            <a:chExt cx="6141" cy="4743"/>
          </a:xfrm>
        </p:grpSpPr>
        <p:pic>
          <p:nvPicPr>
            <p:cNvPr id="311" name="Google Shape;311;p32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32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32"/>
          <p:cNvSpPr txBox="1"/>
          <p:nvPr/>
        </p:nvSpPr>
        <p:spPr>
          <a:xfrm>
            <a:off x="2043000" y="798550"/>
            <a:ext cx="50580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SINIESTRALIDAD VEHICULAR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4314625" y="1709275"/>
            <a:ext cx="21645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MOTOS</a:t>
            </a:r>
            <a:endParaRPr b="1" sz="4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5603775" y="1709275"/>
            <a:ext cx="33390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1" lang="es-ES" sz="4900">
                <a:latin typeface="Bree Serif"/>
                <a:ea typeface="Bree Serif"/>
                <a:cs typeface="Bree Serif"/>
                <a:sym typeface="Bree Serif"/>
              </a:rPr>
              <a:t>(38,7</a:t>
            </a:r>
            <a:r>
              <a:rPr b="1" lang="es-ES" sz="4900">
                <a:latin typeface="Bree Serif"/>
                <a:ea typeface="Bree Serif"/>
                <a:cs typeface="Bree Serif"/>
                <a:sym typeface="Bree Serif"/>
              </a:rPr>
              <a:t>%)</a:t>
            </a:r>
            <a:endParaRPr b="1" sz="4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6603475" y="2511400"/>
            <a:ext cx="3225300" cy="27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Hubo 168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menciones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en las que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65 veces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detalla 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lugar del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daño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1925175" y="2825563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18,4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0" y="3934000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32,3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1660788" y="5122725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21,5%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4314625" y="3848438"/>
            <a:ext cx="2164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27,7</a:t>
            </a:r>
            <a:r>
              <a:rPr lang="es-ES" sz="5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%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4808850" y="5825175"/>
            <a:ext cx="44289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incluye Ciclomotores</a:t>
            </a:r>
            <a:endParaRPr b="1" i="1"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22" name="Google Shape;322;p32"/>
          <p:cNvPicPr preferRelativeResize="0"/>
          <p:nvPr/>
        </p:nvPicPr>
        <p:blipFill rotWithShape="1">
          <a:blip r:embed="rId4">
            <a:alphaModFix/>
          </a:blip>
          <a:srcRect b="0" l="32741" r="0" t="63615"/>
          <a:stretch/>
        </p:blipFill>
        <p:spPr>
          <a:xfrm>
            <a:off x="1783350" y="3745402"/>
            <a:ext cx="2531276" cy="117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0" y="3624244"/>
            <a:ext cx="2063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Frontal (21)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4180575" y="3209048"/>
            <a:ext cx="2063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Posterior (18)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1477400" y="5758713"/>
            <a:ext cx="20637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    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Izquierdo (14)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1711200" y="2232372"/>
            <a:ext cx="20637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    Lateral 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Derecho (12)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>
            <a:off x="33121" y="64808"/>
            <a:ext cx="8843040" cy="6719745"/>
            <a:chOff x="23" y="45"/>
            <a:chExt cx="6141" cy="4666"/>
          </a:xfrm>
        </p:grpSpPr>
        <p:pic>
          <p:nvPicPr>
            <p:cNvPr id="108" name="Google Shape;108;p15"/>
            <p:cNvPicPr preferRelativeResize="0"/>
            <p:nvPr/>
          </p:nvPicPr>
          <p:blipFill rotWithShape="1">
            <a:blip r:embed="rId3">
              <a:alphaModFix/>
            </a:blip>
            <a:srcRect b="12538" l="15363" r="24643" t="16944"/>
            <a:stretch/>
          </p:blipFill>
          <p:spPr>
            <a:xfrm>
              <a:off x="23" y="45"/>
              <a:ext cx="6141" cy="4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5"/>
            <p:cNvSpPr/>
            <p:nvPr/>
          </p:nvSpPr>
          <p:spPr>
            <a:xfrm>
              <a:off x="1323" y="888"/>
              <a:ext cx="4213" cy="3823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5"/>
          <p:cNvSpPr/>
          <p:nvPr/>
        </p:nvSpPr>
        <p:spPr>
          <a:xfrm rot="5280000">
            <a:off x="4770710" y="4169248"/>
            <a:ext cx="195861" cy="195840"/>
          </a:xfrm>
          <a:prstGeom prst="ellipse">
            <a:avLst/>
          </a:prstGeom>
          <a:solidFill>
            <a:srgbClr val="579D1C"/>
          </a:solidFill>
          <a:ln cap="flat" cmpd="sng" w="381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 rot="5280000">
            <a:off x="4443830" y="4179329"/>
            <a:ext cx="195861" cy="195840"/>
          </a:xfrm>
          <a:prstGeom prst="ellipse">
            <a:avLst/>
          </a:prstGeom>
          <a:solidFill>
            <a:srgbClr val="579D1C"/>
          </a:solidFill>
          <a:ln cap="flat" cmpd="sng" w="381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 rot="5280000">
            <a:off x="4116950" y="4189411"/>
            <a:ext cx="195861" cy="195840"/>
          </a:xfrm>
          <a:prstGeom prst="ellipse">
            <a:avLst/>
          </a:prstGeom>
          <a:solidFill>
            <a:srgbClr val="579D1C"/>
          </a:solidFill>
          <a:ln cap="flat" cmpd="sng" w="381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0" r="0" t="18910"/>
          <a:stretch/>
        </p:blipFill>
        <p:spPr>
          <a:xfrm>
            <a:off x="1926550" y="1208677"/>
            <a:ext cx="5056176" cy="28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270757" y="4378515"/>
            <a:ext cx="8602500" cy="20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venim MT"/>
              <a:buNone/>
            </a:pPr>
            <a:r>
              <a:rPr b="1" lang="es-ES" sz="2100">
                <a:latin typeface="Bree Serif"/>
                <a:ea typeface="Bree Serif"/>
                <a:cs typeface="Bree Serif"/>
                <a:sym typeface="Bree Serif"/>
              </a:rPr>
              <a:t>Fue reformada por el decreto 2749/2018</a:t>
            </a:r>
            <a:endParaRPr b="1" sz="2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venim MT"/>
              <a:buNone/>
            </a:pPr>
            <a:r>
              <a:rPr b="1" lang="es-ES" sz="2100">
                <a:latin typeface="Bree Serif"/>
                <a:ea typeface="Bree Serif"/>
                <a:cs typeface="Bree Serif"/>
                <a:sym typeface="Bree Serif"/>
              </a:rPr>
              <a:t>Desarrolla </a:t>
            </a:r>
            <a:r>
              <a:rPr b="1" lang="es-ES" sz="2100" u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estrategias de seguridad </a:t>
            </a:r>
            <a:r>
              <a:rPr b="1" lang="es-ES" sz="2100">
                <a:latin typeface="Bree Serif"/>
                <a:ea typeface="Bree Serif"/>
                <a:cs typeface="Bree Serif"/>
                <a:sym typeface="Bree Serif"/>
              </a:rPr>
              <a:t>para</a:t>
            </a:r>
            <a:r>
              <a:rPr b="1" lang="es-ES" sz="2100" u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coordin</a:t>
            </a:r>
            <a:r>
              <a:rPr b="1" lang="es-ES" sz="2100">
                <a:latin typeface="Bree Serif"/>
                <a:ea typeface="Bree Serif"/>
                <a:cs typeface="Bree Serif"/>
                <a:sym typeface="Bree Serif"/>
              </a:rPr>
              <a:t>ar</a:t>
            </a:r>
            <a:r>
              <a:rPr b="1" lang="es-ES" sz="2100" u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mecanismos y acciones de funcionamiento </a:t>
            </a:r>
            <a:r>
              <a:rPr b="1" lang="es-ES" sz="2100">
                <a:latin typeface="Bree Serif"/>
                <a:ea typeface="Bree Serif"/>
                <a:cs typeface="Bree Serif"/>
                <a:sym typeface="Bree Serif"/>
              </a:rPr>
              <a:t>sistemático que logren un alto standard de prevención, reacción y control. De forma permanente se implementan y evalúan</a:t>
            </a:r>
            <a:r>
              <a:rPr b="1" lang="es-ES" sz="2100" u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medidas </a:t>
            </a:r>
            <a:r>
              <a:rPr b="1" lang="es-ES" sz="2100">
                <a:latin typeface="Bree Serif"/>
                <a:ea typeface="Bree Serif"/>
                <a:cs typeface="Bree Serif"/>
                <a:sym typeface="Bree Serif"/>
              </a:rPr>
              <a:t>para proteger la vida y la integridad física de las personas que se mueven en el distrito Sunchales.</a:t>
            </a:r>
            <a:r>
              <a:rPr b="1" lang="es-ES" sz="1900">
                <a:latin typeface="Levenim MT"/>
                <a:ea typeface="Levenim MT"/>
                <a:cs typeface="Levenim MT"/>
                <a:sym typeface="Levenim MT"/>
              </a:rPr>
              <a:t> 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29355" l="34135" r="19347" t="26785"/>
          <a:stretch/>
        </p:blipFill>
        <p:spPr>
          <a:xfrm>
            <a:off x="99234" y="622322"/>
            <a:ext cx="9009270" cy="518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11813" y="3623700"/>
            <a:ext cx="89841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 u="sng">
                <a:highlight>
                  <a:srgbClr val="EA9999"/>
                </a:highlight>
                <a:latin typeface="Roboto"/>
                <a:ea typeface="Roboto"/>
                <a:cs typeface="Roboto"/>
                <a:sym typeface="Roboto"/>
              </a:rPr>
              <a:t>QUINTO INFORME </a:t>
            </a:r>
            <a:endParaRPr b="1" sz="3200" u="sng">
              <a:highlight>
                <a:srgbClr val="EA999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 u="sng">
                <a:highlight>
                  <a:srgbClr val="EA9999"/>
                </a:highlight>
                <a:latin typeface="Roboto"/>
                <a:ea typeface="Roboto"/>
                <a:cs typeface="Roboto"/>
                <a:sym typeface="Roboto"/>
              </a:rPr>
              <a:t>DE MARZO A DICIEMBRE DE 2019</a:t>
            </a:r>
            <a:endParaRPr b="1" sz="3200" u="sng">
              <a:highlight>
                <a:srgbClr val="EA999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Fuentes de datos por:  </a:t>
            </a:r>
            <a:endParaRPr sz="2000">
              <a:highlight>
                <a:srgbClr val="FFF2CC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HOSPITAL ALMICAR GOROSITO y  GUARDIA URBANA SUNCHALES.</a:t>
            </a:r>
            <a:endParaRPr sz="2000">
              <a:highlight>
                <a:srgbClr val="FFF2CC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Aseguradoras: </a:t>
            </a:r>
            <a:r>
              <a:rPr lang="es-ES" sz="2000">
                <a:solidFill>
                  <a:schemeClr val="dk1"/>
                </a:solidFill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SANCOR SEGUROS, LA SEGUNDA, EL NORTE</a:t>
            </a:r>
            <a:endParaRPr sz="2000">
              <a:highlight>
                <a:srgbClr val="FFF2CC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highlight>
                  <a:srgbClr val="FFF2CC"/>
                </a:highlight>
                <a:latin typeface="Bree Serif"/>
                <a:ea typeface="Bree Serif"/>
                <a:cs typeface="Bree Serif"/>
                <a:sym typeface="Bree Serif"/>
              </a:rPr>
              <a:t>Complementado con medios informativos locales</a:t>
            </a:r>
            <a:endParaRPr sz="2000">
              <a:highlight>
                <a:srgbClr val="FFF2CC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27" name="Google Shape;127;p17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7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7"/>
          <p:cNvSpPr txBox="1"/>
          <p:nvPr/>
        </p:nvSpPr>
        <p:spPr>
          <a:xfrm>
            <a:off x="2043000" y="798550"/>
            <a:ext cx="50580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ACLARACIONES 5º INFORME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869875" y="1610300"/>
            <a:ext cx="6589800" cy="4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Elaborado desde Julio de 2020, presentado en Noviembre del mismo año.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En la presente entrega no se han recabado datos suficientes para elaborar un gráfico comparativo informando el estado de la calzada y el uso o no de cinturón de seguridad y de casco.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Se agrega un </a:t>
            </a: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análisis sobre las ubicaciones de los daños en diferentes clases de vehículos según detallan los reportes. </a:t>
            </a: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Se toman 10 meses para que la próxima edición sea de enero a diciembre de 2020, coincidiendo el año calendario con los meses de estudio. El motivo, aparte de la practicidad, es la puesta en marcha del sistema nuevo para cargar y procesar los datos estadísticos.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37" name="Google Shape;137;p18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8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8"/>
          <p:cNvSpPr txBox="1"/>
          <p:nvPr/>
        </p:nvSpPr>
        <p:spPr>
          <a:xfrm>
            <a:off x="2043000" y="798550"/>
            <a:ext cx="50580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TRANSPARENCIA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869875" y="1610300"/>
            <a:ext cx="6589800" cy="4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Está a disposición de todas las instituciones que forman parte del Observatorio de Seguridad que cuentan con acceso a la INTRANET, y de </a:t>
            </a: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cualquier</a:t>
            </a: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 vecino que solicite una clave, los datos que sirvieran de fuente y el proceso de </a:t>
            </a: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cómputo </a:t>
            </a:r>
            <a:r>
              <a:rPr lang="es-ES" sz="1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para revisar la correcta elaboración de la estadística para revisar la correcta elaboración de la estadística</a:t>
            </a: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En la carpeta “FUENTES 5to Informe” se encuentran 9 planillas originales enviadas por Sancor Seguros, 1 planilla original correspondiente a La Segunda, 1 planilla original correspondiente a El Norte Y 1 planilla original de la GUS.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Bree Serif"/>
                <a:ea typeface="Bree Serif"/>
                <a:cs typeface="Bree Serif"/>
                <a:sym typeface="Bree Serif"/>
              </a:rPr>
              <a:t>En la carpeta “ANÁLISIS 5to Informe” están a disposición 10 planillas que unifican los reportes por cada mes y una planilla para el procesamiento y tratamiento final  de datos. 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3258375" y="2347875"/>
            <a:ext cx="73455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29355" l="34134" r="19346" t="26785"/>
          <a:stretch/>
        </p:blipFill>
        <p:spPr>
          <a:xfrm>
            <a:off x="-3550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title="Colisiones totales por m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50" y="1267069"/>
            <a:ext cx="857250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427350" y="407000"/>
            <a:ext cx="8913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highlight>
                  <a:srgbClr val="EA9999"/>
                </a:highlight>
                <a:latin typeface="Bree Serif"/>
                <a:ea typeface="Bree Serif"/>
                <a:cs typeface="Bree Serif"/>
                <a:sym typeface="Bree Serif"/>
              </a:rPr>
              <a:t>Hubo 506 colisiones y 2 vuelcos en 10 meses analizados</a:t>
            </a:r>
            <a:endParaRPr sz="2700">
              <a:highlight>
                <a:srgbClr val="EA9999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29355" l="34134" r="19346" t="26785"/>
          <a:stretch/>
        </p:blipFill>
        <p:spPr>
          <a:xfrm>
            <a:off x="-3550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914575" y="58075"/>
            <a:ext cx="748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628000" y="1242350"/>
            <a:ext cx="5942400" cy="25428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LESIONADOS </a:t>
            </a:r>
            <a:endParaRPr b="1" sz="5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TOTAL : 178</a:t>
            </a:r>
            <a:endParaRPr b="1" sz="5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628000" y="3429000"/>
            <a:ext cx="5942400" cy="22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MUERTES </a:t>
            </a:r>
            <a:endParaRPr b="1"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TOTAL:  8</a:t>
            </a:r>
            <a:endParaRPr b="1"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2784682" y="1372126"/>
            <a:ext cx="5187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MEDIDAS 4º INFORME DE SINIESTRALIDAD IAL:</a:t>
            </a:r>
            <a:endParaRPr b="1" sz="1800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162" name="Google Shape;162;p21"/>
          <p:cNvSpPr/>
          <p:nvPr/>
        </p:nvSpPr>
        <p:spPr>
          <a:xfrm rot="5280000">
            <a:off x="2531159" y="1438710"/>
            <a:ext cx="195861" cy="195840"/>
          </a:xfrm>
          <a:prstGeom prst="ellipse">
            <a:avLst/>
          </a:prstGeom>
          <a:solidFill>
            <a:srgbClr val="579D1C"/>
          </a:solidFill>
          <a:ln cap="flat" cmpd="sng" w="381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21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64" name="Google Shape;164;p21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1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21"/>
          <p:cNvSpPr txBox="1"/>
          <p:nvPr/>
        </p:nvSpPr>
        <p:spPr>
          <a:xfrm>
            <a:off x="2347025" y="616275"/>
            <a:ext cx="46479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>
                <a:latin typeface="Roboto"/>
                <a:ea typeface="Roboto"/>
                <a:cs typeface="Roboto"/>
                <a:sym typeface="Roboto"/>
              </a:rPr>
              <a:t>Cantidad de reportes por</a:t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>
                <a:latin typeface="Roboto"/>
                <a:ea typeface="Roboto"/>
                <a:cs typeface="Roboto"/>
                <a:sym typeface="Roboto"/>
              </a:rPr>
              <a:t>HORARIO</a:t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1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" y="1741569"/>
            <a:ext cx="89154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2"/>
          <p:cNvGrpSpPr/>
          <p:nvPr/>
        </p:nvGrpSpPr>
        <p:grpSpPr>
          <a:xfrm>
            <a:off x="33121" y="64808"/>
            <a:ext cx="8842752" cy="6830637"/>
            <a:chOff x="23" y="45"/>
            <a:chExt cx="6141" cy="4743"/>
          </a:xfrm>
        </p:grpSpPr>
        <p:pic>
          <p:nvPicPr>
            <p:cNvPr id="174" name="Google Shape;174;p22"/>
            <p:cNvPicPr preferRelativeResize="0"/>
            <p:nvPr/>
          </p:nvPicPr>
          <p:blipFill rotWithShape="1">
            <a:blip r:embed="rId3">
              <a:alphaModFix/>
            </a:blip>
            <a:srcRect b="12537" l="15364" r="24640" t="16945"/>
            <a:stretch/>
          </p:blipFill>
          <p:spPr>
            <a:xfrm>
              <a:off x="23" y="45"/>
              <a:ext cx="6141" cy="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2"/>
            <p:cNvSpPr/>
            <p:nvPr/>
          </p:nvSpPr>
          <p:spPr>
            <a:xfrm>
              <a:off x="1323" y="888"/>
              <a:ext cx="4200" cy="3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22"/>
          <p:cNvSpPr txBox="1"/>
          <p:nvPr/>
        </p:nvSpPr>
        <p:spPr>
          <a:xfrm>
            <a:off x="1648575" y="1301575"/>
            <a:ext cx="54777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PARTICIPANTES DE COLISIONES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Roboto"/>
                <a:ea typeface="Roboto"/>
                <a:cs typeface="Roboto"/>
                <a:sym typeface="Roboto"/>
              </a:rPr>
              <a:t>MASCULINO Y FEMENINO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22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200" y="2075050"/>
            <a:ext cx="7595776" cy="46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